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xml" ContentType="application/vnd.openxmlformats-officedocument.customXml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package/2006/relationships/metadata/thumbnail" Target="docProps/thumbnail.jpeg" Id="rId2" /><Relationship Type="http://schemas.openxmlformats.org/officeDocument/2006/relationships/officeDocument" Target="ppt/presentation.xml" Id="rId1" /><Relationship Type="http://schemas.openxmlformats.org/officeDocument/2006/relationships/extended-properties" Target="docProps/app.xml" Id="rId4" /><Relationship Type="http://schemas.openxmlformats.org/officeDocument/2006/relationships/custom-properties" Target="/docProps/custom.xml" Id="Rcd0c2af1694a4934"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3" r:id="rId4"/>
    <p:sldId id="258" r:id="rId5"/>
    <p:sldId id="265" r:id="rId6"/>
    <p:sldId id="264" r:id="rId7"/>
    <p:sldId id="259" r:id="rId8"/>
    <p:sldId id="260" r:id="rId9"/>
    <p:sldId id="261" r:id="rId10"/>
    <p:sldId id="26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6092"/>
    <a:srgbClr val="D4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634" autoAdjust="0"/>
  </p:normalViewPr>
  <p:slideViewPr>
    <p:cSldViewPr showGuides="1">
      <p:cViewPr varScale="1">
        <p:scale>
          <a:sx n="40" d="100"/>
          <a:sy n="40" d="100"/>
        </p:scale>
        <p:origin x="-217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7.xml" Id="rId8" /><Relationship Type="http://schemas.openxmlformats.org/officeDocument/2006/relationships/presProps" Target="presProps.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notesMaster" Target="notesMasters/notesMaster1.xml" Id="rId12" /><Relationship Type="http://schemas.openxmlformats.org/officeDocument/2006/relationships/slide" Target="slides/slide1.xml" Id="rId2" /><Relationship Type="http://schemas.openxmlformats.org/officeDocument/2006/relationships/tableStyles" Target="tableStyles.xml" Id="rId16"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4.xml" Id="rId5" /><Relationship Type="http://schemas.openxmlformats.org/officeDocument/2006/relationships/theme" Target="theme/theme1.xml" Id="rId15" /><Relationship Type="http://schemas.openxmlformats.org/officeDocument/2006/relationships/slide" Target="slides/slide9.xml" Id="rId10"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viewProps" Target="viewProps.xml" Id="rId14" /><Relationship Type="http://schemas.openxmlformats.org/officeDocument/2006/relationships/customXml" Target="/customXML/item.xml" Id="Re5918b124afd460c"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96F393-6C05-4B0C-A21C-F0DE15072549}" type="datetimeFigureOut">
              <a:rPr lang="en-GB" smtClean="0"/>
              <a:t>05/05/2017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3165A5-9335-4498-86C7-E0681716E178}" type="slidenum">
              <a:rPr lang="en-GB" smtClean="0"/>
              <a:t>‹#›</a:t>
            </a:fld>
            <a:endParaRPr lang="en-GB"/>
          </a:p>
        </p:txBody>
      </p:sp>
    </p:spTree>
    <p:extLst>
      <p:ext uri="{BB962C8B-B14F-4D97-AF65-F5344CB8AC3E}">
        <p14:creationId xmlns:p14="http://schemas.microsoft.com/office/powerpoint/2010/main" val="257002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Speaking notes</a:t>
            </a:r>
          </a:p>
          <a:p>
            <a:endParaRPr lang="en-GB" sz="1400" dirty="0" smtClean="0"/>
          </a:p>
          <a:p>
            <a:pPr marL="171450" indent="-171450">
              <a:buFont typeface="Arial" panose="020B0604020202020204" pitchFamily="34" charset="0"/>
              <a:buChar char="•"/>
            </a:pPr>
            <a:r>
              <a:rPr lang="en-GB" sz="1400" dirty="0" smtClean="0"/>
              <a:t>Analysis is top down, select</a:t>
            </a:r>
            <a:r>
              <a:rPr lang="en-GB" sz="1400" baseline="0" dirty="0" smtClean="0"/>
              <a:t> population, apply model to total population</a:t>
            </a:r>
          </a:p>
          <a:p>
            <a:pPr marL="171450" indent="-171450">
              <a:buFont typeface="Arial" panose="020B0604020202020204" pitchFamily="34" charset="0"/>
              <a:buChar char="•"/>
            </a:pPr>
            <a:r>
              <a:rPr lang="en-GB" sz="1400" baseline="0" dirty="0" smtClean="0"/>
              <a:t>Scottish poly model developed for Guidance in 2013 and 2015</a:t>
            </a:r>
          </a:p>
          <a:p>
            <a:pPr marL="171450" indent="-171450">
              <a:buFont typeface="Arial" panose="020B0604020202020204" pitchFamily="34" charset="0"/>
              <a:buChar char="•"/>
            </a:pPr>
            <a:r>
              <a:rPr lang="en-GB" sz="1400" baseline="0" dirty="0" smtClean="0"/>
              <a:t>Being further developed in 2017 for Scotland</a:t>
            </a:r>
          </a:p>
          <a:p>
            <a:pPr marL="171450" indent="-171450">
              <a:buFont typeface="Arial" panose="020B0604020202020204" pitchFamily="34" charset="0"/>
              <a:buChar char="•"/>
            </a:pPr>
            <a:r>
              <a:rPr lang="en-GB" sz="1400" baseline="0" dirty="0" smtClean="0"/>
              <a:t>Avoided cost of net drug reduction can be cash releasing if previous baseline expenditure was factored into budget</a:t>
            </a:r>
          </a:p>
          <a:p>
            <a:pPr marL="171450" indent="-171450">
              <a:buFont typeface="Arial" panose="020B0604020202020204" pitchFamily="34" charset="0"/>
              <a:buChar char="•"/>
            </a:pPr>
            <a:r>
              <a:rPr lang="en-GB" sz="1400" baseline="0" dirty="0" smtClean="0"/>
              <a:t>Avoided hospital admissions and bed days are preventative and capacity release, non-cash releasing</a:t>
            </a:r>
          </a:p>
          <a:p>
            <a:pPr marL="171450" indent="-171450">
              <a:buFont typeface="Arial" panose="020B0604020202020204" pitchFamily="34" charset="0"/>
              <a:buChar char="•"/>
            </a:pPr>
            <a:r>
              <a:rPr lang="en-GB" sz="1400" baseline="0" dirty="0" smtClean="0"/>
              <a:t>Staff time, and cost equivalent, depend on local adaptation, either included in current workload or additional</a:t>
            </a:r>
          </a:p>
        </p:txBody>
      </p:sp>
      <p:sp>
        <p:nvSpPr>
          <p:cNvPr id="4" name="Slide Number Placeholder 3"/>
          <p:cNvSpPr>
            <a:spLocks noGrp="1"/>
          </p:cNvSpPr>
          <p:nvPr>
            <p:ph type="sldNum" sz="quarter" idx="10"/>
          </p:nvPr>
        </p:nvSpPr>
        <p:spPr/>
        <p:txBody>
          <a:bodyPr/>
          <a:lstStyle/>
          <a:p>
            <a:fld id="{113165A5-9335-4498-86C7-E0681716E178}" type="slidenum">
              <a:rPr lang="en-GB" smtClean="0"/>
              <a:t>2</a:t>
            </a:fld>
            <a:endParaRPr lang="en-GB"/>
          </a:p>
        </p:txBody>
      </p:sp>
    </p:spTree>
    <p:extLst>
      <p:ext uri="{BB962C8B-B14F-4D97-AF65-F5344CB8AC3E}">
        <p14:creationId xmlns:p14="http://schemas.microsoft.com/office/powerpoint/2010/main" val="1401172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r>
              <a:rPr lang="en-GB" dirty="0" smtClean="0"/>
              <a:t>Simulation</a:t>
            </a:r>
            <a:r>
              <a:rPr lang="en-GB" baseline="0" dirty="0" smtClean="0"/>
              <a:t> work done in collaboration with partners from Germany</a:t>
            </a:r>
          </a:p>
          <a:p>
            <a:endParaRPr lang="en-GB" baseline="0" dirty="0" smtClean="0"/>
          </a:p>
          <a:p>
            <a:r>
              <a:rPr lang="en-GB" baseline="0" dirty="0" smtClean="0"/>
              <a:t>Key literature is </a:t>
            </a:r>
            <a:r>
              <a:rPr lang="en-GB" baseline="0" dirty="0" err="1" smtClean="0"/>
              <a:t>Pirmohammed</a:t>
            </a:r>
            <a:r>
              <a:rPr lang="en-GB" baseline="0" dirty="0" smtClean="0"/>
              <a:t> et al (2004) for </a:t>
            </a:r>
            <a:r>
              <a:rPr lang="en-GB" baseline="0" dirty="0" err="1" smtClean="0"/>
              <a:t>ADR</a:t>
            </a:r>
            <a:endParaRPr lang="en-GB" baseline="0" dirty="0" smtClean="0"/>
          </a:p>
          <a:p>
            <a:endParaRPr lang="en-GB" baseline="0" dirty="0" smtClean="0"/>
          </a:p>
          <a:p>
            <a:r>
              <a:rPr lang="en-GB" baseline="0" dirty="0" smtClean="0"/>
              <a:t>Posters demonstrate use of tool, by applying the population data for the consortium countries to Scottish data for key variables. In reality there will be variation in local cost, time for review, </a:t>
            </a:r>
            <a:r>
              <a:rPr lang="en-GB" baseline="0" dirty="0" err="1" smtClean="0"/>
              <a:t>etc</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3</a:t>
            </a:fld>
            <a:endParaRPr lang="en-GB"/>
          </a:p>
        </p:txBody>
      </p:sp>
    </p:spTree>
    <p:extLst>
      <p:ext uri="{BB962C8B-B14F-4D97-AF65-F5344CB8AC3E}">
        <p14:creationId xmlns:p14="http://schemas.microsoft.com/office/powerpoint/2010/main" val="3952934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r>
              <a:rPr lang="en-GB" dirty="0" smtClean="0"/>
              <a:t>For each step, can either choose Scottish data if local data</a:t>
            </a:r>
            <a:r>
              <a:rPr lang="en-GB" baseline="0" dirty="0" smtClean="0"/>
              <a:t> not available, or can input local data</a:t>
            </a:r>
          </a:p>
          <a:p>
            <a:endParaRPr lang="en-GB" baseline="0" dirty="0" smtClean="0"/>
          </a:p>
          <a:p>
            <a:r>
              <a:rPr lang="en-GB" baseline="0" dirty="0" smtClean="0"/>
              <a:t>Can also use regional population data (e.g. population served by a hospital) instead of country level data.</a:t>
            </a:r>
          </a:p>
          <a:p>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4</a:t>
            </a:fld>
            <a:endParaRPr lang="en-GB"/>
          </a:p>
        </p:txBody>
      </p:sp>
    </p:spTree>
    <p:extLst>
      <p:ext uri="{BB962C8B-B14F-4D97-AF65-F5344CB8AC3E}">
        <p14:creationId xmlns:p14="http://schemas.microsoft.com/office/powerpoint/2010/main" val="2361804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endParaRPr lang="en-GB" dirty="0" smtClean="0"/>
          </a:p>
          <a:p>
            <a:r>
              <a:rPr lang="en-GB" dirty="0" smtClean="0"/>
              <a:t>In this example, if want</a:t>
            </a:r>
            <a:r>
              <a:rPr lang="en-GB" baseline="0" dirty="0" smtClean="0"/>
              <a:t> to change the minutes spent by different staff types involved in reviews, can adjust this for the key activities and broad staff types.</a:t>
            </a:r>
          </a:p>
          <a:p>
            <a:endParaRPr lang="en-GB" baseline="0" dirty="0" smtClean="0"/>
          </a:p>
          <a:p>
            <a:r>
              <a:rPr lang="en-GB" baseline="0" dirty="0" smtClean="0"/>
              <a:t>Can also change average annual income for staff type.</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5</a:t>
            </a:fld>
            <a:endParaRPr lang="en-GB"/>
          </a:p>
        </p:txBody>
      </p:sp>
    </p:spTree>
    <p:extLst>
      <p:ext uri="{BB962C8B-B14F-4D97-AF65-F5344CB8AC3E}">
        <p14:creationId xmlns:p14="http://schemas.microsoft.com/office/powerpoint/2010/main" val="13680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6</a:t>
            </a:fld>
            <a:endParaRPr lang="en-GB"/>
          </a:p>
        </p:txBody>
      </p:sp>
    </p:spTree>
    <p:extLst>
      <p:ext uri="{BB962C8B-B14F-4D97-AF65-F5344CB8AC3E}">
        <p14:creationId xmlns:p14="http://schemas.microsoft.com/office/powerpoint/2010/main" val="2137772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endParaRPr lang="en-GB" dirty="0" smtClean="0"/>
          </a:p>
          <a:p>
            <a:r>
              <a:rPr lang="en-GB" dirty="0" smtClean="0"/>
              <a:t>In the Scottish</a:t>
            </a:r>
            <a:r>
              <a:rPr lang="en-GB" baseline="0" dirty="0" smtClean="0"/>
              <a:t> example, there is a risk stratification tool, </a:t>
            </a:r>
            <a:r>
              <a:rPr lang="en-GB" baseline="0" dirty="0" err="1" smtClean="0"/>
              <a:t>SPARRA</a:t>
            </a:r>
            <a:r>
              <a:rPr lang="en-GB" baseline="0" dirty="0" smtClean="0"/>
              <a:t>, estimating the number of people at risk of admission/ readmission, with a certain number of prescribed </a:t>
            </a:r>
            <a:r>
              <a:rPr lang="en-GB" baseline="0" dirty="0" err="1" smtClean="0"/>
              <a:t>BNF</a:t>
            </a:r>
            <a:r>
              <a:rPr lang="en-GB" baseline="0" dirty="0" smtClean="0"/>
              <a:t> categories</a:t>
            </a:r>
          </a:p>
          <a:p>
            <a:endParaRPr lang="en-GB" baseline="0" dirty="0" smtClean="0"/>
          </a:p>
          <a:p>
            <a:r>
              <a:rPr lang="en-GB" baseline="0" dirty="0" smtClean="0"/>
              <a:t>The tool also forecasts what the selected population (here, all male and female for Scotland, aged 65 to 80) will be in 2030 using simple exponential extrapolation.</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7</a:t>
            </a:fld>
            <a:endParaRPr lang="en-GB"/>
          </a:p>
        </p:txBody>
      </p:sp>
    </p:spTree>
    <p:extLst>
      <p:ext uri="{BB962C8B-B14F-4D97-AF65-F5344CB8AC3E}">
        <p14:creationId xmlns:p14="http://schemas.microsoft.com/office/powerpoint/2010/main" val="4127619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endParaRPr lang="en-GB" dirty="0" smtClean="0"/>
          </a:p>
          <a:p>
            <a:r>
              <a:rPr lang="en-GB" dirty="0" smtClean="0"/>
              <a:t>Tool translates the time spent</a:t>
            </a:r>
            <a:r>
              <a:rPr lang="en-GB" baseline="0" dirty="0" smtClean="0"/>
              <a:t> per review by different clinician types and the annual wages into the cost per review</a:t>
            </a:r>
          </a:p>
          <a:p>
            <a:endParaRPr lang="en-GB" baseline="0" dirty="0" smtClean="0"/>
          </a:p>
          <a:p>
            <a:r>
              <a:rPr lang="en-GB" baseline="0" dirty="0" smtClean="0"/>
              <a:t>Option to subtract a charge if charge made per review. No charge in Scotland.</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8</a:t>
            </a:fld>
            <a:endParaRPr lang="en-GB"/>
          </a:p>
        </p:txBody>
      </p:sp>
    </p:spTree>
    <p:extLst>
      <p:ext uri="{BB962C8B-B14F-4D97-AF65-F5344CB8AC3E}">
        <p14:creationId xmlns:p14="http://schemas.microsoft.com/office/powerpoint/2010/main" val="30803960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Speaking notes</a:t>
            </a:r>
          </a:p>
          <a:p>
            <a:endParaRPr lang="en-GB" dirty="0" smtClean="0"/>
          </a:p>
          <a:p>
            <a:endParaRPr lang="en-GB" dirty="0" smtClean="0"/>
          </a:p>
          <a:p>
            <a:r>
              <a:rPr lang="en-GB" dirty="0" smtClean="0"/>
              <a:t>Drugs saved are </a:t>
            </a:r>
            <a:r>
              <a:rPr lang="en-GB" dirty="0" err="1" smtClean="0"/>
              <a:t>DDD</a:t>
            </a:r>
            <a:r>
              <a:rPr lang="en-GB" dirty="0" smtClean="0"/>
              <a:t> stopped minus</a:t>
            </a:r>
            <a:r>
              <a:rPr lang="en-GB" baseline="0" dirty="0" smtClean="0"/>
              <a:t> </a:t>
            </a:r>
            <a:r>
              <a:rPr lang="en-GB" baseline="0" dirty="0" err="1" smtClean="0"/>
              <a:t>DDD</a:t>
            </a:r>
            <a:r>
              <a:rPr lang="en-GB" baseline="0" dirty="0" smtClean="0"/>
              <a:t> started (per review per annum) based on evidence from Scottish pilot studies</a:t>
            </a:r>
          </a:p>
          <a:p>
            <a:endParaRPr lang="en-GB" baseline="0" dirty="0" smtClean="0"/>
          </a:p>
          <a:p>
            <a:r>
              <a:rPr lang="en-GB" baseline="0" dirty="0" smtClean="0"/>
              <a:t>Number of reviews linked to </a:t>
            </a:r>
            <a:r>
              <a:rPr lang="en-GB" baseline="0" dirty="0" err="1" smtClean="0"/>
              <a:t>ADR</a:t>
            </a:r>
            <a:r>
              <a:rPr lang="en-GB" baseline="0" dirty="0" smtClean="0"/>
              <a:t> via </a:t>
            </a:r>
            <a:r>
              <a:rPr lang="en-GB" baseline="0" dirty="0" err="1" smtClean="0"/>
              <a:t>Pirmohamed</a:t>
            </a:r>
            <a:r>
              <a:rPr lang="en-GB" baseline="0" dirty="0" smtClean="0"/>
              <a:t>, also option to adjust the proportion of achieved avoided </a:t>
            </a:r>
            <a:r>
              <a:rPr lang="en-GB" baseline="0" dirty="0" err="1" smtClean="0"/>
              <a:t>ADRs</a:t>
            </a:r>
            <a:r>
              <a:rPr lang="en-GB" baseline="0" dirty="0" smtClean="0"/>
              <a:t> through poly reviews to make estimates more conservative.</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9</a:t>
            </a:fld>
            <a:endParaRPr lang="en-GB"/>
          </a:p>
        </p:txBody>
      </p:sp>
    </p:spTree>
    <p:extLst>
      <p:ext uri="{BB962C8B-B14F-4D97-AF65-F5344CB8AC3E}">
        <p14:creationId xmlns:p14="http://schemas.microsoft.com/office/powerpoint/2010/main" val="2819919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suite</a:t>
            </a:r>
            <a:r>
              <a:rPr lang="en-GB" baseline="0" dirty="0" smtClean="0"/>
              <a:t> of charts to display the results for different risk groups</a:t>
            </a:r>
          </a:p>
          <a:p>
            <a:endParaRPr lang="en-GB" baseline="0" dirty="0" smtClean="0"/>
          </a:p>
          <a:p>
            <a:r>
              <a:rPr lang="en-GB" baseline="0" dirty="0" smtClean="0"/>
              <a:t>Can click an extra button to record the results for a set combination of variables (and extract from tool), to compare and contrast different combinations of variables (e.g. set time per review to different minutes per staff to see difference in overall cost)</a:t>
            </a:r>
            <a:endParaRPr lang="en-GB" dirty="0"/>
          </a:p>
        </p:txBody>
      </p:sp>
      <p:sp>
        <p:nvSpPr>
          <p:cNvPr id="4" name="Slide Number Placeholder 3"/>
          <p:cNvSpPr>
            <a:spLocks noGrp="1"/>
          </p:cNvSpPr>
          <p:nvPr>
            <p:ph type="sldNum" sz="quarter" idx="10"/>
          </p:nvPr>
        </p:nvSpPr>
        <p:spPr/>
        <p:txBody>
          <a:bodyPr/>
          <a:lstStyle/>
          <a:p>
            <a:fld id="{113165A5-9335-4498-86C7-E0681716E178}" type="slidenum">
              <a:rPr lang="en-GB" smtClean="0"/>
              <a:t>10</a:t>
            </a:fld>
            <a:endParaRPr lang="en-GB"/>
          </a:p>
        </p:txBody>
      </p:sp>
    </p:spTree>
    <p:extLst>
      <p:ext uri="{BB962C8B-B14F-4D97-AF65-F5344CB8AC3E}">
        <p14:creationId xmlns:p14="http://schemas.microsoft.com/office/powerpoint/2010/main" val="749146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8064D34-ACD1-4108-8CAF-1650E1BE2302}" type="datetimeFigureOut">
              <a:rPr lang="en-GB" smtClean="0"/>
              <a:t>05/05/2017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407166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4D34-ACD1-4108-8CAF-1650E1BE2302}" type="datetimeFigureOut">
              <a:rPr lang="en-GB" smtClean="0"/>
              <a:t>05/05/2017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105149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4D34-ACD1-4108-8CAF-1650E1BE2302}" type="datetimeFigureOut">
              <a:rPr lang="en-GB" smtClean="0"/>
              <a:t>05/05/2017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4585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8064D34-ACD1-4108-8CAF-1650E1BE2302}" type="datetimeFigureOut">
              <a:rPr lang="en-GB" smtClean="0"/>
              <a:t>05/05/2017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919123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064D34-ACD1-4108-8CAF-1650E1BE2302}" type="datetimeFigureOut">
              <a:rPr lang="en-GB" smtClean="0"/>
              <a:t>05/05/2017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39425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8064D34-ACD1-4108-8CAF-1650E1BE2302}" type="datetimeFigureOut">
              <a:rPr lang="en-GB" smtClean="0"/>
              <a:t>05/05/2017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99121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8064D34-ACD1-4108-8CAF-1650E1BE2302}" type="datetimeFigureOut">
              <a:rPr lang="en-GB" smtClean="0"/>
              <a:t>05/05/2017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260240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8064D34-ACD1-4108-8CAF-1650E1BE2302}" type="datetimeFigureOut">
              <a:rPr lang="en-GB" smtClean="0"/>
              <a:t>05/05/2017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8113788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064D34-ACD1-4108-8CAF-1650E1BE2302}" type="datetimeFigureOut">
              <a:rPr lang="en-GB" smtClean="0"/>
              <a:t>05/05/2017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80342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64D34-ACD1-4108-8CAF-1650E1BE2302}" type="datetimeFigureOut">
              <a:rPr lang="en-GB" smtClean="0"/>
              <a:t>05/05/2017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3072299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064D34-ACD1-4108-8CAF-1650E1BE2302}" type="datetimeFigureOut">
              <a:rPr lang="en-GB" smtClean="0"/>
              <a:t>05/05/2017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F82DC1-C560-45DB-B292-112E8ED1A33B}" type="slidenum">
              <a:rPr lang="en-GB" smtClean="0"/>
              <a:t>‹#›</a:t>
            </a:fld>
            <a:endParaRPr lang="en-GB"/>
          </a:p>
        </p:txBody>
      </p:sp>
    </p:spTree>
    <p:extLst>
      <p:ext uri="{BB962C8B-B14F-4D97-AF65-F5344CB8AC3E}">
        <p14:creationId xmlns:p14="http://schemas.microsoft.com/office/powerpoint/2010/main" val="188306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t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64D34-ACD1-4108-8CAF-1650E1BE2302}" type="datetimeFigureOut">
              <a:rPr lang="en-GB" smtClean="0"/>
              <a:t>05/05/2017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82DC1-C560-45DB-B292-112E8ED1A33B}" type="slidenum">
              <a:rPr lang="en-GB" smtClean="0"/>
              <a:t>‹#›</a:t>
            </a:fld>
            <a:endParaRPr lang="en-GB"/>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userDrawn="1"/>
        </p:nvPicPr>
        <p:blipFill>
          <a:blip r:embed="rId14"/>
          <a:stretch>
            <a:fillRect/>
          </a:stretch>
        </p:blipFill>
        <p:spPr>
          <a:xfrm>
            <a:off x="25533" y="6337270"/>
            <a:ext cx="2962291" cy="443800"/>
          </a:xfrm>
          <a:prstGeom prst="rect">
            <a:avLst/>
          </a:prstGeom>
        </p:spPr>
      </p:pic>
      <p:pic>
        <p:nvPicPr>
          <p:cNvPr id="9" name="Picture 8"/>
          <p:cNvPicPr>
            <a:picLocks noChangeAspect="1"/>
          </p:cNvPicPr>
          <p:nvPr userDrawn="1"/>
        </p:nvPicPr>
        <p:blipFill>
          <a:blip r:embed="rId15"/>
          <a:stretch>
            <a:fillRect/>
          </a:stretch>
        </p:blipFill>
        <p:spPr>
          <a:xfrm>
            <a:off x="5905524" y="52240"/>
            <a:ext cx="3202980" cy="551761"/>
          </a:xfrm>
          <a:prstGeom prst="rect">
            <a:avLst/>
          </a:prstGeom>
        </p:spPr>
      </p:pic>
    </p:spTree>
    <p:extLst>
      <p:ext uri="{BB962C8B-B14F-4D97-AF65-F5344CB8AC3E}">
        <p14:creationId xmlns:p14="http://schemas.microsoft.com/office/powerpoint/2010/main" val="861381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6.png"/><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impathy.e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11.emf"/><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376092"/>
                </a:solidFill>
                <a:latin typeface="Arial" panose="020B0604020202020204" pitchFamily="34" charset="0"/>
                <a:cs typeface="Arial" panose="020B0604020202020204" pitchFamily="34" charset="0"/>
              </a:rPr>
              <a:t>SIMPATHY Economic Analysis Tool</a:t>
            </a:r>
            <a:endParaRPr lang="en-GB" dirty="0"/>
          </a:p>
        </p:txBody>
      </p:sp>
      <p:sp>
        <p:nvSpPr>
          <p:cNvPr id="3" name="Subtitle 2"/>
          <p:cNvSpPr>
            <a:spLocks noGrp="1"/>
          </p:cNvSpPr>
          <p:nvPr>
            <p:ph type="subTitle" idx="1"/>
          </p:nvPr>
        </p:nvSpPr>
        <p:spPr/>
        <p:txBody>
          <a:bodyPr/>
          <a:lstStyle/>
          <a:p>
            <a:r>
              <a:rPr lang="en-GB" dirty="0" smtClean="0">
                <a:solidFill>
                  <a:srgbClr val="376092"/>
                </a:solidFill>
              </a:rPr>
              <a:t>Nils Michael </a:t>
            </a:r>
          </a:p>
          <a:p>
            <a:r>
              <a:rPr lang="en-GB" dirty="0" smtClean="0">
                <a:solidFill>
                  <a:srgbClr val="376092"/>
                </a:solidFill>
              </a:rPr>
              <a:t>Alpana Mair</a:t>
            </a:r>
            <a:endParaRPr lang="en-GB" dirty="0">
              <a:solidFill>
                <a:srgbClr val="376092"/>
              </a:solidFill>
            </a:endParaRPr>
          </a:p>
        </p:txBody>
      </p:sp>
    </p:spTree>
    <p:extLst>
      <p:ext uri="{BB962C8B-B14F-4D97-AF65-F5344CB8AC3E}">
        <p14:creationId xmlns:p14="http://schemas.microsoft.com/office/powerpoint/2010/main" val="1707247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Autofit/>
          </a:bodyPr>
          <a:lstStyle/>
          <a:p>
            <a:r>
              <a:rPr lang="en-GB" sz="3200" b="1" dirty="0" smtClean="0">
                <a:solidFill>
                  <a:srgbClr val="376092"/>
                </a:solidFill>
                <a:latin typeface="Arial" panose="020B0604020202020204" pitchFamily="34" charset="0"/>
                <a:cs typeface="Arial" panose="020B0604020202020204" pitchFamily="34" charset="0"/>
              </a:rPr>
              <a:t>Additional outputs</a:t>
            </a:r>
            <a:endParaRPr lang="en-GB" sz="3200" b="1" dirty="0">
              <a:solidFill>
                <a:srgbClr val="376092"/>
              </a:solidFill>
              <a:latin typeface="Arial" panose="020B0604020202020204" pitchFamily="34" charset="0"/>
              <a:cs typeface="Arial" panose="020B0604020202020204" pitchFamily="34" charset="0"/>
            </a:endParaRPr>
          </a:p>
        </p:txBody>
      </p:sp>
      <p:pic>
        <p:nvPicPr>
          <p:cNvPr id="4" name="Picture 1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7278" y="3946952"/>
            <a:ext cx="3594642" cy="2404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1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6286" y="1638092"/>
            <a:ext cx="3595634" cy="2308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257278" y="1268760"/>
            <a:ext cx="3594642" cy="369332"/>
          </a:xfrm>
          <a:prstGeom prst="rect">
            <a:avLst/>
          </a:prstGeom>
          <a:solidFill>
            <a:srgbClr val="D4EFFF"/>
          </a:solidFill>
        </p:spPr>
        <p:txBody>
          <a:bodyPr wrap="square" rtlCol="0">
            <a:spAutoFit/>
          </a:bodyPr>
          <a:lstStyle/>
          <a:p>
            <a:r>
              <a:rPr lang="en-GB" b="1" dirty="0">
                <a:solidFill>
                  <a:srgbClr val="376092"/>
                </a:solidFill>
                <a:latin typeface="Arial" panose="020B0604020202020204" pitchFamily="34" charset="0"/>
                <a:cs typeface="Arial" panose="020B0604020202020204" pitchFamily="34" charset="0"/>
              </a:rPr>
              <a:t>Graphical representation</a:t>
            </a:r>
            <a:endParaRPr lang="en-GB" dirty="0"/>
          </a:p>
        </p:txBody>
      </p:sp>
      <p:sp>
        <p:nvSpPr>
          <p:cNvPr id="7" name="TextBox 6"/>
          <p:cNvSpPr txBox="1"/>
          <p:nvPr/>
        </p:nvSpPr>
        <p:spPr>
          <a:xfrm>
            <a:off x="5004048" y="1268760"/>
            <a:ext cx="3594642" cy="369332"/>
          </a:xfrm>
          <a:prstGeom prst="rect">
            <a:avLst/>
          </a:prstGeom>
          <a:solidFill>
            <a:srgbClr val="D4EFFF"/>
          </a:solidFill>
        </p:spPr>
        <p:txBody>
          <a:bodyPr wrap="square" rtlCol="0">
            <a:spAutoFit/>
          </a:bodyPr>
          <a:lstStyle/>
          <a:p>
            <a:r>
              <a:rPr lang="en-GB" b="1" dirty="0" smtClean="0">
                <a:solidFill>
                  <a:srgbClr val="376092"/>
                </a:solidFill>
                <a:latin typeface="Arial" panose="020B0604020202020204" pitchFamily="34" charset="0"/>
                <a:cs typeface="Arial" panose="020B0604020202020204" pitchFamily="34" charset="0"/>
              </a:rPr>
              <a:t>‘Snapshot’ Data collection</a:t>
            </a:r>
            <a:endParaRPr lang="en-GB" dirty="0"/>
          </a:p>
        </p:txBody>
      </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39952" y="1772816"/>
            <a:ext cx="4867287" cy="38018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1394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376092"/>
                </a:solidFill>
              </a:rPr>
              <a:t>Background</a:t>
            </a:r>
            <a:endParaRPr lang="en-GB" sz="3600" b="1" dirty="0">
              <a:solidFill>
                <a:srgbClr val="376092"/>
              </a:solidFill>
            </a:endParaRPr>
          </a:p>
        </p:txBody>
      </p:sp>
      <p:sp>
        <p:nvSpPr>
          <p:cNvPr id="3" name="Content Placeholder 2"/>
          <p:cNvSpPr>
            <a:spLocks noGrp="1"/>
          </p:cNvSpPr>
          <p:nvPr>
            <p:ph idx="1"/>
          </p:nvPr>
        </p:nvSpPr>
        <p:spPr/>
        <p:txBody>
          <a:bodyPr>
            <a:normAutofit fontScale="92500" lnSpcReduction="10000"/>
          </a:bodyPr>
          <a:lstStyle/>
          <a:p>
            <a:r>
              <a:rPr lang="en-GB" dirty="0" smtClean="0">
                <a:solidFill>
                  <a:srgbClr val="376092"/>
                </a:solidFill>
              </a:rPr>
              <a:t>Provides a high-level analysis of economic costs and benefits of polypharmacy reviews</a:t>
            </a:r>
          </a:p>
          <a:p>
            <a:r>
              <a:rPr lang="en-GB" dirty="0" smtClean="0">
                <a:solidFill>
                  <a:srgbClr val="376092"/>
                </a:solidFill>
              </a:rPr>
              <a:t>Basis </a:t>
            </a:r>
            <a:r>
              <a:rPr lang="en-GB" dirty="0" smtClean="0">
                <a:solidFill>
                  <a:srgbClr val="376092"/>
                </a:solidFill>
              </a:rPr>
              <a:t>is Scottish Polypharmacy </a:t>
            </a:r>
            <a:r>
              <a:rPr lang="en-GB" dirty="0" smtClean="0">
                <a:solidFill>
                  <a:srgbClr val="376092"/>
                </a:solidFill>
              </a:rPr>
              <a:t>Model, but facility to apply </a:t>
            </a:r>
            <a:r>
              <a:rPr lang="en-GB" dirty="0" err="1" smtClean="0">
                <a:solidFill>
                  <a:srgbClr val="376092"/>
                </a:solidFill>
              </a:rPr>
              <a:t>EU28</a:t>
            </a:r>
            <a:r>
              <a:rPr lang="en-GB" dirty="0" smtClean="0">
                <a:solidFill>
                  <a:srgbClr val="376092"/>
                </a:solidFill>
              </a:rPr>
              <a:t> population data and input own data for key variables</a:t>
            </a:r>
          </a:p>
          <a:p>
            <a:r>
              <a:rPr lang="en-GB" dirty="0" smtClean="0">
                <a:solidFill>
                  <a:srgbClr val="376092"/>
                </a:solidFill>
              </a:rPr>
              <a:t>Key results are:</a:t>
            </a:r>
          </a:p>
          <a:p>
            <a:pPr lvl="1"/>
            <a:r>
              <a:rPr lang="en-GB" dirty="0" smtClean="0">
                <a:solidFill>
                  <a:srgbClr val="376092"/>
                </a:solidFill>
              </a:rPr>
              <a:t>Avoided cost of net drug reduction</a:t>
            </a:r>
          </a:p>
          <a:p>
            <a:pPr lvl="1"/>
            <a:r>
              <a:rPr lang="en-GB" dirty="0" smtClean="0">
                <a:solidFill>
                  <a:srgbClr val="376092"/>
                </a:solidFill>
              </a:rPr>
              <a:t>Avoided hospital admissions associated with Adverse Drug Reactions (</a:t>
            </a:r>
            <a:r>
              <a:rPr lang="en-GB" dirty="0" err="1" smtClean="0">
                <a:solidFill>
                  <a:srgbClr val="376092"/>
                </a:solidFill>
              </a:rPr>
              <a:t>ADR</a:t>
            </a:r>
            <a:r>
              <a:rPr lang="en-GB" dirty="0" smtClean="0">
                <a:solidFill>
                  <a:srgbClr val="376092"/>
                </a:solidFill>
              </a:rPr>
              <a:t>)</a:t>
            </a:r>
          </a:p>
          <a:p>
            <a:pPr lvl="1"/>
            <a:r>
              <a:rPr lang="en-GB" dirty="0" smtClean="0">
                <a:solidFill>
                  <a:srgbClr val="376092"/>
                </a:solidFill>
              </a:rPr>
              <a:t>Set against (staff) cost of implementing reviews</a:t>
            </a:r>
            <a:endParaRPr lang="en-GB" dirty="0">
              <a:solidFill>
                <a:srgbClr val="376092"/>
              </a:solidFill>
            </a:endParaRPr>
          </a:p>
        </p:txBody>
      </p:sp>
    </p:spTree>
    <p:extLst>
      <p:ext uri="{BB962C8B-B14F-4D97-AF65-F5344CB8AC3E}">
        <p14:creationId xmlns:p14="http://schemas.microsoft.com/office/powerpoint/2010/main" val="3344624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solidFill>
                  <a:srgbClr val="376092"/>
                </a:solidFill>
              </a:rPr>
              <a:t>Key products available on </a:t>
            </a:r>
            <a:r>
              <a:rPr lang="en-GB" sz="3200" b="1" dirty="0">
                <a:solidFill>
                  <a:srgbClr val="376092"/>
                </a:solidFill>
              </a:rPr>
              <a:t> </a:t>
            </a:r>
            <a:r>
              <a:rPr lang="en-GB" sz="3200" b="1" u="sng" dirty="0">
                <a:solidFill>
                  <a:srgbClr val="376092"/>
                </a:solidFill>
                <a:hlinkClick r:id="rId3"/>
              </a:rPr>
              <a:t>www.simpathy.eu</a:t>
            </a:r>
            <a:endParaRPr lang="en-GB" sz="3200" b="1" dirty="0">
              <a:solidFill>
                <a:srgbClr val="376092"/>
              </a:solidFill>
            </a:endParaRPr>
          </a:p>
        </p:txBody>
      </p:sp>
      <p:sp>
        <p:nvSpPr>
          <p:cNvPr id="3" name="Content Placeholder 2"/>
          <p:cNvSpPr>
            <a:spLocks noGrp="1"/>
          </p:cNvSpPr>
          <p:nvPr>
            <p:ph idx="1"/>
          </p:nvPr>
        </p:nvSpPr>
        <p:spPr/>
        <p:txBody>
          <a:bodyPr>
            <a:normAutofit fontScale="92500" lnSpcReduction="10000"/>
          </a:bodyPr>
          <a:lstStyle/>
          <a:p>
            <a:r>
              <a:rPr lang="en-GB" dirty="0" smtClean="0">
                <a:solidFill>
                  <a:srgbClr val="376092"/>
                </a:solidFill>
              </a:rPr>
              <a:t>Economic Analysis tool (Excel based)</a:t>
            </a:r>
          </a:p>
          <a:p>
            <a:r>
              <a:rPr lang="en-GB" dirty="0" smtClean="0">
                <a:solidFill>
                  <a:srgbClr val="376092"/>
                </a:solidFill>
              </a:rPr>
              <a:t>User guide (</a:t>
            </a:r>
            <a:r>
              <a:rPr lang="en-GB" dirty="0" err="1" smtClean="0">
                <a:solidFill>
                  <a:srgbClr val="376092"/>
                </a:solidFill>
              </a:rPr>
              <a:t>pdf</a:t>
            </a:r>
            <a:r>
              <a:rPr lang="en-GB" dirty="0" smtClean="0">
                <a:solidFill>
                  <a:srgbClr val="376092"/>
                </a:solidFill>
              </a:rPr>
              <a:t>), incl. </a:t>
            </a:r>
          </a:p>
          <a:p>
            <a:pPr lvl="1"/>
            <a:r>
              <a:rPr lang="en-GB" dirty="0" smtClean="0">
                <a:solidFill>
                  <a:srgbClr val="376092"/>
                </a:solidFill>
              </a:rPr>
              <a:t>Detailed explanation of the tool</a:t>
            </a:r>
          </a:p>
          <a:p>
            <a:pPr lvl="1"/>
            <a:r>
              <a:rPr lang="en-GB" dirty="0" smtClean="0">
                <a:solidFill>
                  <a:srgbClr val="376092"/>
                </a:solidFill>
              </a:rPr>
              <a:t>Model and methodology</a:t>
            </a:r>
          </a:p>
          <a:p>
            <a:pPr lvl="1"/>
            <a:r>
              <a:rPr lang="en-GB" dirty="0" smtClean="0">
                <a:solidFill>
                  <a:srgbClr val="376092"/>
                </a:solidFill>
              </a:rPr>
              <a:t>Case studies for Scotland &amp; Northern Ireland</a:t>
            </a:r>
          </a:p>
          <a:p>
            <a:pPr lvl="1"/>
            <a:r>
              <a:rPr lang="en-GB" dirty="0" smtClean="0">
                <a:solidFill>
                  <a:srgbClr val="376092"/>
                </a:solidFill>
              </a:rPr>
              <a:t>Simulation results</a:t>
            </a:r>
          </a:p>
          <a:p>
            <a:pPr lvl="1"/>
            <a:r>
              <a:rPr lang="en-GB" dirty="0" smtClean="0">
                <a:solidFill>
                  <a:srgbClr val="376092"/>
                </a:solidFill>
              </a:rPr>
              <a:t>Literature review of associated avoidable Adverse Drug Reactions (</a:t>
            </a:r>
            <a:r>
              <a:rPr lang="en-GB" dirty="0" err="1" smtClean="0">
                <a:solidFill>
                  <a:srgbClr val="376092"/>
                </a:solidFill>
              </a:rPr>
              <a:t>ADRs</a:t>
            </a:r>
            <a:r>
              <a:rPr lang="en-GB" dirty="0" smtClean="0">
                <a:solidFill>
                  <a:srgbClr val="376092"/>
                </a:solidFill>
              </a:rPr>
              <a:t>)</a:t>
            </a:r>
          </a:p>
          <a:p>
            <a:r>
              <a:rPr lang="en-GB" dirty="0" smtClean="0">
                <a:solidFill>
                  <a:srgbClr val="376092"/>
                </a:solidFill>
              </a:rPr>
              <a:t>Hand-out containing Consortium country demonstrations</a:t>
            </a:r>
            <a:endParaRPr lang="en-GB" dirty="0">
              <a:solidFill>
                <a:srgbClr val="376092"/>
              </a:solidFill>
            </a:endParaRPr>
          </a:p>
        </p:txBody>
      </p:sp>
    </p:spTree>
    <p:extLst>
      <p:ext uri="{BB962C8B-B14F-4D97-AF65-F5344CB8AC3E}">
        <p14:creationId xmlns:p14="http://schemas.microsoft.com/office/powerpoint/2010/main" val="11310777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rgbClr val="376092"/>
                </a:solidFill>
              </a:rPr>
              <a:t>User Interface</a:t>
            </a:r>
            <a:endParaRPr lang="en-GB" sz="3600" b="1" dirty="0">
              <a:solidFill>
                <a:srgbClr val="37609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340768"/>
            <a:ext cx="5678487" cy="502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3" name="Group 42"/>
          <p:cNvGrpSpPr/>
          <p:nvPr/>
        </p:nvGrpSpPr>
        <p:grpSpPr>
          <a:xfrm>
            <a:off x="107504" y="1556791"/>
            <a:ext cx="7776864" cy="720081"/>
            <a:chOff x="107504" y="1556791"/>
            <a:chExt cx="7776864" cy="720081"/>
          </a:xfrm>
        </p:grpSpPr>
        <p:sp>
          <p:nvSpPr>
            <p:cNvPr id="4" name="TextBox 3"/>
            <p:cNvSpPr txBox="1"/>
            <p:nvPr/>
          </p:nvSpPr>
          <p:spPr>
            <a:xfrm>
              <a:off x="107504" y="1556791"/>
              <a:ext cx="2016224" cy="584775"/>
            </a:xfrm>
            <a:prstGeom prst="rect">
              <a:avLst/>
            </a:prstGeom>
            <a:noFill/>
            <a:ln w="28575">
              <a:solidFill>
                <a:schemeClr val="accent2"/>
              </a:solidFill>
            </a:ln>
          </p:spPr>
          <p:txBody>
            <a:bodyPr wrap="square" rtlCol="0">
              <a:spAutoFit/>
            </a:bodyPr>
            <a:lstStyle/>
            <a:p>
              <a:r>
                <a:rPr lang="en-GB" sz="1600" dirty="0" smtClean="0">
                  <a:solidFill>
                    <a:srgbClr val="376092"/>
                  </a:solidFill>
                </a:rPr>
                <a:t>Country and population data</a:t>
              </a:r>
              <a:endParaRPr lang="en-GB" sz="1600" dirty="0">
                <a:solidFill>
                  <a:srgbClr val="376092"/>
                </a:solidFill>
              </a:endParaRPr>
            </a:p>
          </p:txBody>
        </p:sp>
        <p:sp>
          <p:nvSpPr>
            <p:cNvPr id="10" name="Rectangle 9"/>
            <p:cNvSpPr/>
            <p:nvPr/>
          </p:nvSpPr>
          <p:spPr>
            <a:xfrm>
              <a:off x="2483768" y="1556791"/>
              <a:ext cx="5400600" cy="72008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5" name="Straight Connector 14"/>
            <p:cNvCxnSpPr>
              <a:stCxn id="4" idx="3"/>
              <a:endCxn id="10" idx="1"/>
            </p:cNvCxnSpPr>
            <p:nvPr/>
          </p:nvCxnSpPr>
          <p:spPr>
            <a:xfrm>
              <a:off x="2123728" y="1849179"/>
              <a:ext cx="360040" cy="67653"/>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44" name="Group 43"/>
          <p:cNvGrpSpPr/>
          <p:nvPr/>
        </p:nvGrpSpPr>
        <p:grpSpPr>
          <a:xfrm>
            <a:off x="107504" y="2276872"/>
            <a:ext cx="7755904" cy="432757"/>
            <a:chOff x="107504" y="2276872"/>
            <a:chExt cx="7755904" cy="432757"/>
          </a:xfrm>
        </p:grpSpPr>
        <p:sp>
          <p:nvSpPr>
            <p:cNvPr id="6" name="TextBox 5"/>
            <p:cNvSpPr txBox="1"/>
            <p:nvPr/>
          </p:nvSpPr>
          <p:spPr>
            <a:xfrm>
              <a:off x="107504" y="2348880"/>
              <a:ext cx="2016224" cy="338554"/>
            </a:xfrm>
            <a:prstGeom prst="rect">
              <a:avLst/>
            </a:prstGeom>
            <a:noFill/>
            <a:ln w="28575">
              <a:solidFill>
                <a:schemeClr val="accent2"/>
              </a:solidFill>
            </a:ln>
          </p:spPr>
          <p:txBody>
            <a:bodyPr wrap="square" rtlCol="0">
              <a:spAutoFit/>
            </a:bodyPr>
            <a:lstStyle>
              <a:defPPr>
                <a:defRPr lang="en-US"/>
              </a:defPPr>
              <a:lvl1pPr>
                <a:defRPr sz="1600">
                  <a:solidFill>
                    <a:srgbClr val="376092"/>
                  </a:solidFill>
                </a:defRPr>
              </a:lvl1pPr>
            </a:lstStyle>
            <a:p>
              <a:r>
                <a:rPr lang="en-GB" dirty="0"/>
                <a:t>Risk stratification</a:t>
              </a:r>
            </a:p>
          </p:txBody>
        </p:sp>
        <p:sp>
          <p:nvSpPr>
            <p:cNvPr id="12" name="Rectangle 11"/>
            <p:cNvSpPr/>
            <p:nvPr/>
          </p:nvSpPr>
          <p:spPr>
            <a:xfrm>
              <a:off x="2462808" y="2276872"/>
              <a:ext cx="5400600" cy="43275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 name="Straight Connector 16"/>
            <p:cNvCxnSpPr>
              <a:stCxn id="6" idx="3"/>
              <a:endCxn id="12" idx="1"/>
            </p:cNvCxnSpPr>
            <p:nvPr/>
          </p:nvCxnSpPr>
          <p:spPr>
            <a:xfrm flipV="1">
              <a:off x="2123728" y="2493251"/>
              <a:ext cx="339080" cy="2490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107504" y="2874067"/>
            <a:ext cx="7803901" cy="1707061"/>
            <a:chOff x="107504" y="2874067"/>
            <a:chExt cx="7803901" cy="1707061"/>
          </a:xfrm>
        </p:grpSpPr>
        <p:sp>
          <p:nvSpPr>
            <p:cNvPr id="7" name="TextBox 6"/>
            <p:cNvSpPr txBox="1"/>
            <p:nvPr/>
          </p:nvSpPr>
          <p:spPr>
            <a:xfrm>
              <a:off x="107504" y="3090446"/>
              <a:ext cx="2016224" cy="1200329"/>
            </a:xfrm>
            <a:prstGeom prst="rect">
              <a:avLst/>
            </a:prstGeom>
            <a:noFill/>
            <a:ln w="28575">
              <a:solidFill>
                <a:schemeClr val="accent2"/>
              </a:solidFill>
            </a:ln>
          </p:spPr>
          <p:txBody>
            <a:bodyPr wrap="square" rtlCol="0">
              <a:spAutoFit/>
            </a:bodyPr>
            <a:lstStyle>
              <a:defPPr>
                <a:defRPr lang="en-US"/>
              </a:defPPr>
              <a:lvl1pPr>
                <a:defRPr sz="1600">
                  <a:solidFill>
                    <a:srgbClr val="376092"/>
                  </a:solidFill>
                </a:defRPr>
              </a:lvl1pPr>
            </a:lstStyle>
            <a:p>
              <a:r>
                <a:rPr lang="en-GB" dirty="0"/>
                <a:t>Review setup, incl.</a:t>
              </a:r>
            </a:p>
            <a:p>
              <a:pPr marL="285750" indent="-285750">
                <a:buFont typeface="Arial" panose="020B0604020202020204" pitchFamily="34" charset="0"/>
                <a:buChar char="•"/>
              </a:pPr>
              <a:r>
                <a:rPr lang="en-GB" sz="1400" dirty="0"/>
                <a:t>Staff cost</a:t>
              </a:r>
            </a:p>
            <a:p>
              <a:pPr marL="285750" indent="-285750">
                <a:buFont typeface="Arial" panose="020B0604020202020204" pitchFamily="34" charset="0"/>
                <a:buChar char="•"/>
              </a:pPr>
              <a:r>
                <a:rPr lang="en-GB" sz="1400" dirty="0"/>
                <a:t>Charge per review</a:t>
              </a:r>
            </a:p>
            <a:p>
              <a:pPr marL="285750" indent="-285750">
                <a:buFont typeface="Arial" panose="020B0604020202020204" pitchFamily="34" charset="0"/>
                <a:buChar char="•"/>
              </a:pPr>
              <a:r>
                <a:rPr lang="en-GB" sz="1400" dirty="0"/>
                <a:t>Estimated </a:t>
              </a:r>
              <a:r>
                <a:rPr lang="en-GB" sz="1400" dirty="0" err="1"/>
                <a:t>DDD</a:t>
              </a:r>
              <a:r>
                <a:rPr lang="en-GB" sz="1400" dirty="0"/>
                <a:t> started/ stopped</a:t>
              </a:r>
            </a:p>
          </p:txBody>
        </p:sp>
        <p:sp>
          <p:nvSpPr>
            <p:cNvPr id="13" name="Rectangle 12"/>
            <p:cNvSpPr/>
            <p:nvPr/>
          </p:nvSpPr>
          <p:spPr>
            <a:xfrm>
              <a:off x="2510805" y="2874067"/>
              <a:ext cx="5400600" cy="1707061"/>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0" name="Straight Connector 19"/>
            <p:cNvCxnSpPr>
              <a:stCxn id="7" idx="3"/>
            </p:cNvCxnSpPr>
            <p:nvPr/>
          </p:nvCxnSpPr>
          <p:spPr>
            <a:xfrm>
              <a:off x="2123728" y="3690611"/>
              <a:ext cx="392063" cy="3698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46" name="Group 45"/>
          <p:cNvGrpSpPr/>
          <p:nvPr/>
        </p:nvGrpSpPr>
        <p:grpSpPr>
          <a:xfrm>
            <a:off x="125066" y="4581128"/>
            <a:ext cx="7786339" cy="1411337"/>
            <a:chOff x="125066" y="4581128"/>
            <a:chExt cx="7786339" cy="1411337"/>
          </a:xfrm>
        </p:grpSpPr>
        <p:sp>
          <p:nvSpPr>
            <p:cNvPr id="8" name="TextBox 7"/>
            <p:cNvSpPr txBox="1"/>
            <p:nvPr/>
          </p:nvSpPr>
          <p:spPr>
            <a:xfrm>
              <a:off x="125066" y="4581128"/>
              <a:ext cx="1998662" cy="1015663"/>
            </a:xfrm>
            <a:prstGeom prst="rect">
              <a:avLst/>
            </a:prstGeom>
            <a:noFill/>
            <a:ln w="28575">
              <a:solidFill>
                <a:schemeClr val="accent2"/>
              </a:solidFill>
            </a:ln>
          </p:spPr>
          <p:txBody>
            <a:bodyPr wrap="square" rtlCol="0">
              <a:spAutoFit/>
            </a:bodyPr>
            <a:lstStyle>
              <a:defPPr>
                <a:defRPr lang="en-US"/>
              </a:defPPr>
              <a:lvl1pPr>
                <a:defRPr sz="1600">
                  <a:solidFill>
                    <a:srgbClr val="376092"/>
                  </a:solidFill>
                </a:defRPr>
              </a:lvl1pPr>
            </a:lstStyle>
            <a:p>
              <a:r>
                <a:rPr lang="en-GB" dirty="0"/>
                <a:t>Choice variables, incl.</a:t>
              </a:r>
            </a:p>
            <a:p>
              <a:pPr marL="285750" indent="-285750">
                <a:buFont typeface="Arial" panose="020B0604020202020204" pitchFamily="34" charset="0"/>
                <a:buChar char="•"/>
              </a:pPr>
              <a:r>
                <a:rPr lang="en-GB" sz="1400" dirty="0"/>
                <a:t>Cost of </a:t>
              </a:r>
              <a:r>
                <a:rPr lang="en-GB" sz="1400" dirty="0" err="1"/>
                <a:t>DDD</a:t>
              </a:r>
              <a:endParaRPr lang="en-GB" sz="1400" dirty="0"/>
            </a:p>
            <a:p>
              <a:pPr marL="285750" indent="-285750">
                <a:buFont typeface="Arial" panose="020B0604020202020204" pitchFamily="34" charset="0"/>
                <a:buChar char="•"/>
              </a:pPr>
              <a:r>
                <a:rPr lang="en-GB" sz="1400" dirty="0"/>
                <a:t>Admission rates</a:t>
              </a:r>
            </a:p>
            <a:p>
              <a:pPr marL="285750" indent="-285750">
                <a:buFont typeface="Arial" panose="020B0604020202020204" pitchFamily="34" charset="0"/>
                <a:buChar char="•"/>
              </a:pPr>
              <a:r>
                <a:rPr lang="en-GB" sz="1400" dirty="0"/>
                <a:t>Bed day cost</a:t>
              </a:r>
            </a:p>
          </p:txBody>
        </p:sp>
        <p:sp>
          <p:nvSpPr>
            <p:cNvPr id="14" name="Rectangle 13"/>
            <p:cNvSpPr/>
            <p:nvPr/>
          </p:nvSpPr>
          <p:spPr>
            <a:xfrm>
              <a:off x="2510805" y="4581128"/>
              <a:ext cx="5400600" cy="1411337"/>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a:stCxn id="8" idx="3"/>
            </p:cNvCxnSpPr>
            <p:nvPr/>
          </p:nvCxnSpPr>
          <p:spPr>
            <a:xfrm>
              <a:off x="2123728" y="5088960"/>
              <a:ext cx="392063" cy="19783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42" name="Group 41"/>
          <p:cNvGrpSpPr/>
          <p:nvPr/>
        </p:nvGrpSpPr>
        <p:grpSpPr>
          <a:xfrm>
            <a:off x="5724128" y="1849178"/>
            <a:ext cx="3384376" cy="3702515"/>
            <a:chOff x="5724128" y="1849178"/>
            <a:chExt cx="3384376" cy="3702515"/>
          </a:xfrm>
        </p:grpSpPr>
        <p:sp>
          <p:nvSpPr>
            <p:cNvPr id="9" name="TextBox 8"/>
            <p:cNvSpPr txBox="1"/>
            <p:nvPr/>
          </p:nvSpPr>
          <p:spPr>
            <a:xfrm>
              <a:off x="8090569" y="2853645"/>
              <a:ext cx="1017935" cy="830997"/>
            </a:xfrm>
            <a:prstGeom prst="rect">
              <a:avLst/>
            </a:prstGeom>
            <a:noFill/>
            <a:ln w="28575">
              <a:solidFill>
                <a:schemeClr val="accent2"/>
              </a:solidFill>
            </a:ln>
          </p:spPr>
          <p:txBody>
            <a:bodyPr wrap="square" rtlCol="0">
              <a:spAutoFit/>
            </a:bodyPr>
            <a:lstStyle>
              <a:defPPr>
                <a:defRPr lang="en-US"/>
              </a:defPPr>
              <a:lvl1pPr>
                <a:defRPr sz="1600">
                  <a:solidFill>
                    <a:srgbClr val="376092"/>
                  </a:solidFill>
                </a:defRPr>
              </a:lvl1pPr>
            </a:lstStyle>
            <a:p>
              <a:r>
                <a:rPr lang="en-GB" dirty="0"/>
                <a:t>Option to add local data</a:t>
              </a:r>
            </a:p>
          </p:txBody>
        </p:sp>
        <p:cxnSp>
          <p:nvCxnSpPr>
            <p:cNvPr id="26" name="Straight Connector 25"/>
            <p:cNvCxnSpPr>
              <a:endCxn id="9" idx="0"/>
            </p:cNvCxnSpPr>
            <p:nvPr/>
          </p:nvCxnSpPr>
          <p:spPr>
            <a:xfrm>
              <a:off x="5724128" y="1849178"/>
              <a:ext cx="2875409" cy="1004467"/>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endCxn id="9" idx="1"/>
            </p:cNvCxnSpPr>
            <p:nvPr/>
          </p:nvCxnSpPr>
          <p:spPr>
            <a:xfrm>
              <a:off x="7668344" y="3090446"/>
              <a:ext cx="422225" cy="178698"/>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7700292" y="3269144"/>
              <a:ext cx="390277" cy="231864"/>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9" idx="1"/>
            </p:cNvCxnSpPr>
            <p:nvPr/>
          </p:nvCxnSpPr>
          <p:spPr>
            <a:xfrm flipV="1">
              <a:off x="7452320" y="3269144"/>
              <a:ext cx="638249" cy="1021631"/>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Right Brace 37"/>
            <p:cNvSpPr/>
            <p:nvPr/>
          </p:nvSpPr>
          <p:spPr>
            <a:xfrm>
              <a:off x="7841424" y="4824062"/>
              <a:ext cx="330976" cy="727631"/>
            </a:xfrm>
            <a:prstGeom prst="rightBrace">
              <a:avLst/>
            </a:prstGeom>
            <a:ln w="2857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0" name="Straight Connector 39"/>
            <p:cNvCxnSpPr>
              <a:stCxn id="38" idx="1"/>
              <a:endCxn id="9" idx="2"/>
            </p:cNvCxnSpPr>
            <p:nvPr/>
          </p:nvCxnSpPr>
          <p:spPr>
            <a:xfrm flipV="1">
              <a:off x="8172400" y="3684642"/>
              <a:ext cx="427137" cy="1503236"/>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4453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GB" sz="3600" b="1" dirty="0">
                <a:solidFill>
                  <a:srgbClr val="376092"/>
                </a:solidFill>
              </a:rPr>
              <a:t>Inputting local data</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268760"/>
            <a:ext cx="6162675" cy="423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47263" y="2690336"/>
            <a:ext cx="1632449" cy="1477328"/>
          </a:xfrm>
          <a:prstGeom prst="rect">
            <a:avLst/>
          </a:prstGeom>
          <a:noFill/>
          <a:ln w="28575">
            <a:solidFill>
              <a:schemeClr val="accent2"/>
            </a:solidFill>
          </a:ln>
        </p:spPr>
        <p:txBody>
          <a:bodyPr wrap="square" rtlCol="0">
            <a:spAutoFit/>
          </a:bodyPr>
          <a:lstStyle/>
          <a:p>
            <a:r>
              <a:rPr lang="en-GB" dirty="0" smtClean="0">
                <a:solidFill>
                  <a:srgbClr val="376092"/>
                </a:solidFill>
              </a:rPr>
              <a:t>Example: </a:t>
            </a:r>
            <a:r>
              <a:rPr lang="en-GB" dirty="0">
                <a:solidFill>
                  <a:srgbClr val="376092"/>
                </a:solidFill>
              </a:rPr>
              <a:t>minutes per review by staff type and activity</a:t>
            </a:r>
          </a:p>
        </p:txBody>
      </p:sp>
    </p:spTree>
    <p:extLst>
      <p:ext uri="{BB962C8B-B14F-4D97-AF65-F5344CB8AC3E}">
        <p14:creationId xmlns:p14="http://schemas.microsoft.com/office/powerpoint/2010/main" val="1692536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solidFill>
                  <a:srgbClr val="376092"/>
                </a:solidFill>
              </a:rPr>
              <a:t>Overview of result outputs – Example Scotland</a:t>
            </a:r>
          </a:p>
        </p:txBody>
      </p:sp>
      <p:sp>
        <p:nvSpPr>
          <p:cNvPr id="4" name="Text Placeholder 3"/>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027641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GB" sz="3200" b="1" dirty="0">
                <a:solidFill>
                  <a:srgbClr val="376092"/>
                </a:solidFill>
                <a:latin typeface="Arial" panose="020B0604020202020204" pitchFamily="34" charset="0"/>
                <a:cs typeface="Arial" panose="020B0604020202020204" pitchFamily="34" charset="0"/>
              </a:rPr>
              <a:t>Population</a:t>
            </a:r>
            <a:endParaRPr lang="en-GB" sz="3200" dirty="0"/>
          </a:p>
        </p:txBody>
      </p:sp>
      <p:pic>
        <p:nvPicPr>
          <p:cNvPr id="5" name="Picture 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48064" y="3745229"/>
            <a:ext cx="3794160" cy="2513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48064" y="1229837"/>
            <a:ext cx="3794160" cy="23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1520" y="3745229"/>
            <a:ext cx="3600400" cy="2482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239242" y="1268760"/>
            <a:ext cx="3540670" cy="1498500"/>
          </a:xfrm>
          <a:prstGeom prst="rect">
            <a:avLst/>
          </a:prstGeom>
          <a:solidFill>
            <a:srgbClr val="D4EFFF"/>
          </a:solidFill>
        </p:spPr>
        <p:txBody>
          <a:bodyPr wrap="square" lIns="20967" tIns="10484" rIns="20967" bIns="10484" rtlCol="0">
            <a:spAutoFit/>
          </a:bodyPr>
          <a:lstStyle/>
          <a:p>
            <a:r>
              <a:rPr lang="en-GB" sz="1600" b="1" dirty="0">
                <a:solidFill>
                  <a:srgbClr val="376092"/>
                </a:solidFill>
                <a:latin typeface="Arial" panose="020B0604020202020204" pitchFamily="34" charset="0"/>
                <a:cs typeface="Arial" panose="020B0604020202020204" pitchFamily="34" charset="0"/>
              </a:rPr>
              <a:t>Activity is driven by the selected population for whom reviews are intended to be carried out</a:t>
            </a:r>
            <a:r>
              <a:rPr lang="en-GB" sz="1600" b="1" dirty="0" smtClean="0">
                <a:solidFill>
                  <a:srgbClr val="376092"/>
                </a:solidFill>
                <a:latin typeface="Arial" panose="020B0604020202020204" pitchFamily="34" charset="0"/>
                <a:cs typeface="Arial" panose="020B0604020202020204" pitchFamily="34" charset="0"/>
              </a:rPr>
              <a:t>.</a:t>
            </a:r>
          </a:p>
          <a:p>
            <a:endParaRPr lang="en-GB" sz="1600" b="1" dirty="0">
              <a:solidFill>
                <a:srgbClr val="376092"/>
              </a:solidFill>
              <a:latin typeface="Arial" panose="020B0604020202020204" pitchFamily="34" charset="0"/>
              <a:cs typeface="Arial" panose="020B0604020202020204" pitchFamily="34" charset="0"/>
            </a:endParaRPr>
          </a:p>
          <a:p>
            <a:r>
              <a:rPr lang="en-GB" sz="1600" b="1" dirty="0" smtClean="0">
                <a:solidFill>
                  <a:srgbClr val="376092"/>
                </a:solidFill>
                <a:latin typeface="Arial" panose="020B0604020202020204" pitchFamily="34" charset="0"/>
                <a:cs typeface="Arial" panose="020B0604020202020204" pitchFamily="34" charset="0"/>
              </a:rPr>
              <a:t>Tool also provides forecast of selected population group to 2030.</a:t>
            </a:r>
            <a:endParaRPr lang="en-GB" sz="1600" b="1" dirty="0">
              <a:solidFill>
                <a:srgbClr val="37609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1327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solidFill>
                  <a:srgbClr val="376092"/>
                </a:solidFill>
                <a:latin typeface="Arial" panose="020B0604020202020204" pitchFamily="34" charset="0"/>
                <a:cs typeface="Arial" panose="020B0604020202020204" pitchFamily="34" charset="0"/>
              </a:rPr>
              <a:t>Time and cost implications of </a:t>
            </a:r>
            <a:r>
              <a:rPr lang="en-GB" sz="3200" b="1" dirty="0" smtClean="0">
                <a:solidFill>
                  <a:srgbClr val="376092"/>
                </a:solidFill>
                <a:latin typeface="Arial" panose="020B0604020202020204" pitchFamily="34" charset="0"/>
                <a:cs typeface="Arial" panose="020B0604020202020204" pitchFamily="34" charset="0"/>
              </a:rPr>
              <a:t>reviews</a:t>
            </a:r>
            <a:endParaRPr lang="en-GB" sz="3200" b="1" dirty="0">
              <a:solidFill>
                <a:srgbClr val="376092"/>
              </a:solidFill>
              <a:latin typeface="Arial" panose="020B0604020202020204" pitchFamily="34" charset="0"/>
              <a:cs typeface="Arial" panose="020B0604020202020204" pitchFamily="34" charset="0"/>
            </a:endParaRPr>
          </a:p>
        </p:txBody>
      </p:sp>
      <p:sp>
        <p:nvSpPr>
          <p:cNvPr id="4" name="TextBox 3"/>
          <p:cNvSpPr txBox="1"/>
          <p:nvPr/>
        </p:nvSpPr>
        <p:spPr>
          <a:xfrm>
            <a:off x="1619672" y="1979281"/>
            <a:ext cx="5904656" cy="513615"/>
          </a:xfrm>
          <a:prstGeom prst="rect">
            <a:avLst/>
          </a:prstGeom>
          <a:solidFill>
            <a:srgbClr val="D4EFFF"/>
          </a:solidFill>
        </p:spPr>
        <p:txBody>
          <a:bodyPr wrap="square" lIns="20967" tIns="10484" rIns="20967" bIns="10484" rtlCol="0">
            <a:spAutoFit/>
          </a:bodyPr>
          <a:lstStyle/>
          <a:p>
            <a:r>
              <a:rPr lang="en-GB" sz="1600" b="1" dirty="0">
                <a:solidFill>
                  <a:srgbClr val="376092"/>
                </a:solidFill>
                <a:latin typeface="Arial" panose="020B0604020202020204" pitchFamily="34" charset="0"/>
                <a:cs typeface="Arial" panose="020B0604020202020204" pitchFamily="34" charset="0"/>
              </a:rPr>
              <a:t>Costs of reviews are based on the resource (staff) cost of carrying out a review, net of any potential review charge.</a:t>
            </a:r>
          </a:p>
        </p:txBody>
      </p:sp>
      <p:pic>
        <p:nvPicPr>
          <p:cNvPr id="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2518" y="2833799"/>
            <a:ext cx="3417053" cy="155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9571" y="2833800"/>
            <a:ext cx="3428813" cy="1556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96040" y="4471284"/>
            <a:ext cx="6832344" cy="1831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12392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a:solidFill>
                  <a:srgbClr val="376092"/>
                </a:solidFill>
                <a:latin typeface="Arial" panose="020B0604020202020204" pitchFamily="34" charset="0"/>
                <a:cs typeface="Arial" panose="020B0604020202020204" pitchFamily="34" charset="0"/>
              </a:rPr>
              <a:t>Avoided drug and bed day </a:t>
            </a:r>
            <a:r>
              <a:rPr lang="en-GB" sz="3200" b="1" dirty="0" smtClean="0">
                <a:solidFill>
                  <a:srgbClr val="376092"/>
                </a:solidFill>
                <a:latin typeface="Arial" panose="020B0604020202020204" pitchFamily="34" charset="0"/>
                <a:cs typeface="Arial" panose="020B0604020202020204" pitchFamily="34" charset="0"/>
              </a:rPr>
              <a:t>costs</a:t>
            </a:r>
            <a:endParaRPr lang="en-GB" sz="3200" dirty="0"/>
          </a:p>
        </p:txBody>
      </p:sp>
      <p:sp>
        <p:nvSpPr>
          <p:cNvPr id="7" name="TextBox 6"/>
          <p:cNvSpPr txBox="1"/>
          <p:nvPr/>
        </p:nvSpPr>
        <p:spPr>
          <a:xfrm>
            <a:off x="899592" y="1484784"/>
            <a:ext cx="7358096" cy="513615"/>
          </a:xfrm>
          <a:prstGeom prst="rect">
            <a:avLst/>
          </a:prstGeom>
          <a:solidFill>
            <a:srgbClr val="D4EFFF"/>
          </a:solidFill>
        </p:spPr>
        <p:txBody>
          <a:bodyPr wrap="square" lIns="20967" tIns="10484" rIns="20967" bIns="10484" rtlCol="0">
            <a:spAutoFit/>
          </a:bodyPr>
          <a:lstStyle/>
          <a:p>
            <a:r>
              <a:rPr lang="en-GB" sz="1600" b="1" dirty="0">
                <a:solidFill>
                  <a:srgbClr val="376092"/>
                </a:solidFill>
                <a:latin typeface="Arial" panose="020B0604020202020204" pitchFamily="34" charset="0"/>
                <a:cs typeface="Arial" panose="020B0604020202020204" pitchFamily="34" charset="0"/>
              </a:rPr>
              <a:t>The direct potential financial benefit of reviews will consist of the net reduction in drugs prescribed, and associated expenditure.</a:t>
            </a:r>
          </a:p>
        </p:txBody>
      </p:sp>
      <p:sp>
        <p:nvSpPr>
          <p:cNvPr id="8" name="TextBox 7"/>
          <p:cNvSpPr txBox="1"/>
          <p:nvPr/>
        </p:nvSpPr>
        <p:spPr>
          <a:xfrm>
            <a:off x="899592" y="3457713"/>
            <a:ext cx="7358096" cy="1006058"/>
          </a:xfrm>
          <a:prstGeom prst="rect">
            <a:avLst/>
          </a:prstGeom>
          <a:solidFill>
            <a:srgbClr val="D4EFFF"/>
          </a:solidFill>
        </p:spPr>
        <p:txBody>
          <a:bodyPr wrap="square" lIns="20967" tIns="10484" rIns="20967" bIns="10484" rtlCol="0">
            <a:spAutoFit/>
          </a:bodyPr>
          <a:lstStyle/>
          <a:p>
            <a:r>
              <a:rPr lang="en-GB" sz="1600" b="1" dirty="0">
                <a:solidFill>
                  <a:srgbClr val="376092"/>
                </a:solidFill>
                <a:latin typeface="Arial" panose="020B0604020202020204" pitchFamily="34" charset="0"/>
                <a:cs typeface="Arial" panose="020B0604020202020204" pitchFamily="34" charset="0"/>
              </a:rPr>
              <a:t>Potential indirect benefits (non-cash releasing) centre </a:t>
            </a:r>
            <a:r>
              <a:rPr lang="en-GB" sz="1600" b="1" dirty="0" smtClean="0">
                <a:solidFill>
                  <a:srgbClr val="376092"/>
                </a:solidFill>
                <a:latin typeface="Arial" panose="020B0604020202020204" pitchFamily="34" charset="0"/>
                <a:cs typeface="Arial" panose="020B0604020202020204" pitchFamily="34" charset="0"/>
              </a:rPr>
              <a:t>around:</a:t>
            </a:r>
          </a:p>
          <a:p>
            <a:pPr marL="285750" indent="-285750">
              <a:buFont typeface="Arial" panose="020B0604020202020204" pitchFamily="34" charset="0"/>
              <a:buChar char="•"/>
            </a:pPr>
            <a:r>
              <a:rPr lang="en-GB" sz="1600" b="1" dirty="0" smtClean="0">
                <a:solidFill>
                  <a:srgbClr val="376092"/>
                </a:solidFill>
                <a:latin typeface="Arial" panose="020B0604020202020204" pitchFamily="34" charset="0"/>
                <a:cs typeface="Arial" panose="020B0604020202020204" pitchFamily="34" charset="0"/>
              </a:rPr>
              <a:t>Potentially </a:t>
            </a:r>
            <a:r>
              <a:rPr lang="en-GB" sz="1600" b="1" dirty="0">
                <a:solidFill>
                  <a:srgbClr val="376092"/>
                </a:solidFill>
                <a:latin typeface="Arial" panose="020B0604020202020204" pitchFamily="34" charset="0"/>
                <a:cs typeface="Arial" panose="020B0604020202020204" pitchFamily="34" charset="0"/>
              </a:rPr>
              <a:t>avoided </a:t>
            </a:r>
            <a:r>
              <a:rPr lang="en-GB" sz="1600" b="1" dirty="0" err="1" smtClean="0">
                <a:solidFill>
                  <a:srgbClr val="376092"/>
                </a:solidFill>
                <a:latin typeface="Arial" panose="020B0604020202020204" pitchFamily="34" charset="0"/>
                <a:cs typeface="Arial" panose="020B0604020202020204" pitchFamily="34" charset="0"/>
              </a:rPr>
              <a:t>ADRs</a:t>
            </a:r>
            <a:endParaRPr lang="en-GB" sz="1600" b="1" dirty="0" smtClean="0">
              <a:solidFill>
                <a:srgbClr val="37609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b="1" dirty="0" smtClean="0">
                <a:solidFill>
                  <a:srgbClr val="376092"/>
                </a:solidFill>
                <a:latin typeface="Arial" panose="020B0604020202020204" pitchFamily="34" charset="0"/>
                <a:cs typeface="Arial" panose="020B0604020202020204" pitchFamily="34" charset="0"/>
              </a:rPr>
              <a:t>Preventable </a:t>
            </a:r>
            <a:r>
              <a:rPr lang="en-GB" sz="1600" b="1" dirty="0">
                <a:solidFill>
                  <a:srgbClr val="376092"/>
                </a:solidFill>
                <a:latin typeface="Arial" panose="020B0604020202020204" pitchFamily="34" charset="0"/>
                <a:cs typeface="Arial" panose="020B0604020202020204" pitchFamily="34" charset="0"/>
              </a:rPr>
              <a:t>hospital admissions associated with these </a:t>
            </a:r>
            <a:r>
              <a:rPr lang="en-GB" sz="1600" b="1" dirty="0" err="1" smtClean="0">
                <a:solidFill>
                  <a:srgbClr val="376092"/>
                </a:solidFill>
                <a:latin typeface="Arial" panose="020B0604020202020204" pitchFamily="34" charset="0"/>
                <a:cs typeface="Arial" panose="020B0604020202020204" pitchFamily="34" charset="0"/>
              </a:rPr>
              <a:t>ADRs</a:t>
            </a:r>
            <a:endParaRPr lang="en-GB" sz="1600" b="1" dirty="0" smtClean="0">
              <a:solidFill>
                <a:srgbClr val="376092"/>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b="1" dirty="0" smtClean="0">
                <a:solidFill>
                  <a:srgbClr val="376092"/>
                </a:solidFill>
                <a:latin typeface="Arial" panose="020B0604020202020204" pitchFamily="34" charset="0"/>
                <a:cs typeface="Arial" panose="020B0604020202020204" pitchFamily="34" charset="0"/>
              </a:rPr>
              <a:t>Associated </a:t>
            </a:r>
            <a:r>
              <a:rPr lang="en-GB" sz="1600" b="1" dirty="0">
                <a:solidFill>
                  <a:srgbClr val="376092"/>
                </a:solidFill>
                <a:latin typeface="Arial" panose="020B0604020202020204" pitchFamily="34" charset="0"/>
                <a:cs typeface="Arial" panose="020B0604020202020204" pitchFamily="34" charset="0"/>
              </a:rPr>
              <a:t>number of hospital bed days avoided. </a:t>
            </a:r>
          </a:p>
        </p:txBody>
      </p:sp>
      <p:pic>
        <p:nvPicPr>
          <p:cNvPr id="9"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4542340"/>
            <a:ext cx="5078980" cy="2271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6008" y="2085470"/>
            <a:ext cx="6016352" cy="1343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1484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xml.rels>&#65279;<?xml version="1.0" encoding="utf-8"?><Relationships xmlns="http://schemas.openxmlformats.org/package/2006/relationships"><Relationship Type="http://schemas.openxmlformats.org/officeDocument/2006/relationships/customXmlProps" Target="/customXML/itemProps.xml" Id="Rd3c4172d526e4b2384ade4b889302c76" /></Relationships>
</file>

<file path=customXML/item.xml><?xml version="1.0" encoding="utf-8"?>
<metadata xmlns="http://www.objective.com/ecm/document/metadata/53D26341A57B383EE0540010E0463CCA" version="1.0.0">
  <systemFields>
    <field name="Objective-Id">
      <value order="0">A18793328</value>
    </field>
    <field name="Objective-Title">
      <value order="0">Prescribing - Polypharmacy - SIMPATHY - Economic Analysis Tool - overview slides 20170505</value>
    </field>
    <field name="Objective-Description">
      <value order="0"/>
    </field>
    <field name="Objective-CreationStamp">
      <value order="0">2017-05-05T18:44:16Z</value>
    </field>
    <field name="Objective-IsApproved">
      <value order="0">false</value>
    </field>
    <field name="Objective-IsPublished">
      <value order="0">true</value>
    </field>
    <field name="Objective-DatePublished">
      <value order="0">2017-08-28T16:00:50Z</value>
    </field>
    <field name="Objective-ModificationStamp">
      <value order="0">2017-08-28T16:00:52Z</value>
    </field>
    <field name="Objective-Owner">
      <value order="0">Michael, Nils N (U208673)</value>
    </field>
    <field name="Objective-Path">
      <value order="0">Objective Global Folder:SG File Plan:Health, nutrition and care:Health care:General:Advice and policy: Health care - general:Pharmacy Policy: Stimulating Innovation Management of Polypharmacy and Adherence in The Elderly (SIMPATHY) - Key Documents and Literature: 2015-2020</value>
    </field>
    <field name="Objective-Parent">
      <value order="0">Pharmacy Policy: Stimulating Innovation Management of Polypharmacy and Adherence in The Elderly (SIMPATHY) - Key Documents and Literature: 2015-2020</value>
    </field>
    <field name="Objective-State">
      <value order="0">Published</value>
    </field>
    <field name="Objective-VersionId">
      <value order="0">vA26089360</value>
    </field>
    <field name="Objective-Version">
      <value order="0">1.0</value>
    </field>
    <field name="Objective-VersionNumber">
      <value order="0">1</value>
    </field>
    <field name="Objective-VersionComment">
      <value order="0">First version</value>
    </field>
    <field name="Objective-FileNumber">
      <value order="0">PROJ/10486</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otalTime>81</TotalTime>
  <Words>764</Words>
  <Application>Microsoft Office PowerPoint</Application>
  <PresentationFormat>On-screen Show (4:3)</PresentationFormat>
  <Paragraphs>106</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SIMPATHY Economic Analysis Tool</vt:lpstr>
      <vt:lpstr>Background</vt:lpstr>
      <vt:lpstr>Key products available on  www.simpathy.eu</vt:lpstr>
      <vt:lpstr>User Interface</vt:lpstr>
      <vt:lpstr>Inputting local data</vt:lpstr>
      <vt:lpstr>Overview of result outputs – Example Scotland</vt:lpstr>
      <vt:lpstr>Population</vt:lpstr>
      <vt:lpstr>Time and cost implications of reviews</vt:lpstr>
      <vt:lpstr>Avoided drug and bed day costs</vt:lpstr>
      <vt:lpstr>Additional outputs</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SIMPATHY Economic Analysis Tool</dc:title>
  <dc:creator>u208673</dc:creator>
  <cp:lastModifiedBy>u208673</cp:lastModifiedBy>
  <cp:revision>10</cp:revision>
  <dcterms:created xsi:type="dcterms:W3CDTF">2017-05-05T18:32:28Z</dcterms:created>
  <dcterms:modified xsi:type="dcterms:W3CDTF">2017-05-05T21:25:59Z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A18793328</vt:lpwstr>
  </property>
  <property fmtid="{D5CDD505-2E9C-101B-9397-08002B2CF9AE}" pid="4" name="Objective-Title">
    <vt:lpwstr>Prescribing - Polypharmacy - SIMPATHY - Economic Analysis Tool - overview slides 20170505</vt:lpwstr>
  </property>
  <property fmtid="{D5CDD505-2E9C-101B-9397-08002B2CF9AE}" pid="5" name="Objective-Description">
    <vt:lpwstr/>
  </property>
  <property fmtid="{D5CDD505-2E9C-101B-9397-08002B2CF9AE}" pid="6" name="Objective-CreationStamp">
    <vt:filetime>2017-05-05T18:44:16Z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2017-08-28T16:00:50Z</vt:filetime>
  </property>
  <property fmtid="{D5CDD505-2E9C-101B-9397-08002B2CF9AE}" pid="10" name="Objective-ModificationStamp">
    <vt:filetime>2017-08-28T16:00:52Z</vt:filetime>
  </property>
  <property fmtid="{D5CDD505-2E9C-101B-9397-08002B2CF9AE}" pid="11" name="Objective-Owner">
    <vt:lpwstr>Michael, Nils N (U208673)</vt:lpwstr>
  </property>
  <property fmtid="{D5CDD505-2E9C-101B-9397-08002B2CF9AE}" pid="12" name="Objective-Path">
    <vt:lpwstr>Objective Global Folder:SG File Plan:Health, nutrition and care:Health care:General:Advice and policy: Health care - general:Pharmacy Policy: Stimulating Innovation Management of Polypharmacy and Adherence in The Elderly (SIMPATHY) - Key Documents and Literature: 2015-2020</vt:lpwstr>
  </property>
  <property fmtid="{D5CDD505-2E9C-101B-9397-08002B2CF9AE}" pid="13" name="Objective-Parent">
    <vt:lpwstr>Pharmacy Policy: Stimulating Innovation Management of Polypharmacy and Adherence in The Elderly (SIMPATHY) - Key Documents and Literature: 2015-2020</vt:lpwstr>
  </property>
  <property fmtid="{D5CDD505-2E9C-101B-9397-08002B2CF9AE}" pid="14" name="Objective-State">
    <vt:lpwstr>Published</vt:lpwstr>
  </property>
  <property fmtid="{D5CDD505-2E9C-101B-9397-08002B2CF9AE}" pid="15" name="Objective-VersionId">
    <vt:lpwstr>vA26089360</vt:lpwstr>
  </property>
  <property fmtid="{D5CDD505-2E9C-101B-9397-08002B2CF9AE}" pid="16" name="Objective-Version">
    <vt:lpwstr>1.0</vt:lpwstr>
  </property>
  <property fmtid="{D5CDD505-2E9C-101B-9397-08002B2CF9AE}" pid="17" name="Objective-VersionNumber">
    <vt:r8>1</vt:r8>
  </property>
  <property fmtid="{D5CDD505-2E9C-101B-9397-08002B2CF9AE}" pid="18" name="Objective-VersionComment">
    <vt:lpwstr>First version</vt:lpwstr>
  </property>
  <property fmtid="{D5CDD505-2E9C-101B-9397-08002B2CF9AE}" pid="19" name="Objective-FileNumber">
    <vt:lpwstr>PROJ/10486</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